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0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大家好，欢迎了解广州枢达。我们是专注于美国市场的海外仓专家，致力于为您的跨境业务提供领航级的物流解决方案。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核心优势之一，在于拥有行业领先的超大规模仓储空间。我们在加州的海外仓面积超过2万平方米，配备了最先进的现代化设施和智能安防系统，能够为客户提供高效、安全、灵活的仓储解决方案，满足您不同阶段的业务发展需求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另一个核心优势，是我们专业的华人管理团队。他们不仅拥有资深的行业经验，更能为您提供高效、无障碍的中文沟通服务。我们秉持客户至上的理念，用精细化的运营管理，为您的跨境业务提供最可靠的支持和最贴心的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我们的物流网络已经覆盖了中国和美国，并以此为基础，能够辐射全球主要市场。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在国内，我们以上海、义乌、泉州、广州四大核心集货仓为支点，构建了高效的揽收网络。同时，我们拥有强大的海运、陆运能力和现代化的海外仓设施，确保货物从中国到美国的全链路畅通无阻。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我们的服务能力，离不开强大的技术支持。我们致力于通过数字化和智能化，提升物流运营的效率和透明度。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我们投入大量资源进行技术研发，拥有业内领先的WMS系统和自主研发的管理平台。这些系统不仅能提升我们自身的运营效率，更能通过API接口与客户的系统对接，实现数据的互联互通，为客户创造更大的价值。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先进的技术需要强大的团队和硬件设施来支撑。接下来，让我们看看我们的团队和硬件实力。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这些数字是我们实力的最好证明。从庞大的仓储面积、自营卡车车队，到高效的订单处理能力和接近完美的妥投率，我们用专业的团队和硬件设施，为客户的业务发展保驾护航。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最后，让我们展望未来。我们的愿景是成为最值得信赖的跨境物流伙伴，助力更多中国品牌走向全球。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我们的愿景是成为跨境物流领域的领航者。我们将继续秉持创新精神，以客户为中心，不断提升服务能力，致力于帮助更多中国品牌在全球市场上取得成功，实现“智联全球，畅达未来”的宏伟目标。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本次介绍将从公司简介、核心业务、优势、布局、技术、规模和愿景七个方面，为您全面解读广州枢达的专业实力。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我的介绍到此结束，感谢大家的聆听。我们真诚地期待能有机会与您携手合作，共创辉煌。这是我们的联系方式，欢迎随时与我们联系。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首先，让我们了解一下广州枢达的整体定位和发展历程。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广州枢达是美新物流旗下的核心力量，专注于为中国品牌开拓美国市场提供专业的物流支持。我们拥有资深的行业经验和明确的发展理念，是您值得信赖的跨境物流伙伴。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我们的核心业务聚焦于两大板块：美国海外仓的一件代发服务，以及专业的美国清关服务。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海外仓服务方面，我们拥有强大的订单处理能力和智能化的仓储管理系统。从订单接收到最终配送，我们提供全流程的专业服务，并能根据客户需求提供多元化的增值服务，帮助客户优化库存，提升终端客户体验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清关是跨境物流的关键环节。我们凭借权威的资质认证和专业的服务团队，为客户提供100%的通关保障。从产品预审到合规申报，我们全程把控，确保您的货物安全、快速地进入美国市场。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我们的核心优势，在于将标准化的全球运营体系与深度的本地服务能力完美结合。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我们坚持全链路的自营模式，从海外仓到卡车车队，每一个环节都由我们自主掌控，确保了服务的稳定性和可靠性。同时，我们的华人管理团队能为您提供高效、无障碍的沟通和最贴心的本地化服务。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svg"/><Relationship Id="rId8" Type="http://schemas.openxmlformats.org/officeDocument/2006/relationships/image" Target="../media/image63.png"/><Relationship Id="rId7" Type="http://schemas.openxmlformats.org/officeDocument/2006/relationships/image" Target="../media/image62.svg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65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png"/><Relationship Id="rId8" Type="http://schemas.openxmlformats.org/officeDocument/2006/relationships/image" Target="../media/image71.svg"/><Relationship Id="rId7" Type="http://schemas.openxmlformats.org/officeDocument/2006/relationships/image" Target="../media/image70.png"/><Relationship Id="rId6" Type="http://schemas.openxmlformats.org/officeDocument/2006/relationships/image" Target="../media/image23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5.jpeg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Relationship Id="rId3" Type="http://schemas.openxmlformats.org/officeDocument/2006/relationships/image" Target="../media/image75.png"/><Relationship Id="rId2" Type="http://schemas.openxmlformats.org/officeDocument/2006/relationships/image" Target="../media/image61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49.png"/><Relationship Id="rId7" Type="http://schemas.openxmlformats.org/officeDocument/2006/relationships/image" Target="../media/image82.svg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Relationship Id="rId3" Type="http://schemas.openxmlformats.org/officeDocument/2006/relationships/image" Target="../media/image41.png"/><Relationship Id="rId2" Type="http://schemas.openxmlformats.org/officeDocument/2006/relationships/image" Target="../media/image57.pn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84.sv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7.jpeg"/><Relationship Id="rId5" Type="http://schemas.openxmlformats.org/officeDocument/2006/relationships/image" Target="../media/image32.png"/><Relationship Id="rId4" Type="http://schemas.openxmlformats.org/officeDocument/2006/relationships/image" Target="../media/image86.svg"/><Relationship Id="rId3" Type="http://schemas.openxmlformats.org/officeDocument/2006/relationships/image" Target="../media/image85.png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6.svg"/><Relationship Id="rId14" Type="http://schemas.openxmlformats.org/officeDocument/2006/relationships/image" Target="../media/image15.png"/><Relationship Id="rId13" Type="http://schemas.openxmlformats.org/officeDocument/2006/relationships/image" Target="../media/image14.svg"/><Relationship Id="rId12" Type="http://schemas.openxmlformats.org/officeDocument/2006/relationships/image" Target="../media/image13.png"/><Relationship Id="rId11" Type="http://schemas.openxmlformats.org/officeDocument/2006/relationships/image" Target="../media/image12.svg"/><Relationship Id="rId10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svg"/><Relationship Id="rId8" Type="http://schemas.openxmlformats.org/officeDocument/2006/relationships/image" Target="../media/image18.pn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22.jpeg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svg"/><Relationship Id="rId8" Type="http://schemas.openxmlformats.org/officeDocument/2006/relationships/image" Target="../media/image29.png"/><Relationship Id="rId7" Type="http://schemas.openxmlformats.org/officeDocument/2006/relationships/image" Target="../media/image28.svg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1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svg"/><Relationship Id="rId8" Type="http://schemas.openxmlformats.org/officeDocument/2006/relationships/image" Target="../media/image38.png"/><Relationship Id="rId7" Type="http://schemas.openxmlformats.org/officeDocument/2006/relationships/image" Target="../media/image37.svg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40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svg"/><Relationship Id="rId8" Type="http://schemas.openxmlformats.org/officeDocument/2006/relationships/image" Target="../media/image47.png"/><Relationship Id="rId7" Type="http://schemas.openxmlformats.org/officeDocument/2006/relationships/image" Target="../media/image46.svg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56.svg"/><Relationship Id="rId16" Type="http://schemas.openxmlformats.org/officeDocument/2006/relationships/image" Target="../media/image55.png"/><Relationship Id="rId15" Type="http://schemas.openxmlformats.org/officeDocument/2006/relationships/image" Target="../media/image54.svg"/><Relationship Id="rId14" Type="http://schemas.openxmlformats.org/officeDocument/2006/relationships/image" Target="../media/image53.png"/><Relationship Id="rId13" Type="http://schemas.openxmlformats.org/officeDocument/2006/relationships/image" Target="../media/image52.svg"/><Relationship Id="rId12" Type="http://schemas.openxmlformats.org/officeDocument/2006/relationships/image" Target="../media/image51.png"/><Relationship Id="rId11" Type="http://schemas.openxmlformats.org/officeDocument/2006/relationships/image" Target="../media/image50.svg"/><Relationship Id="rId10" Type="http://schemas.openxmlformats.org/officeDocument/2006/relationships/image" Target="../media/image49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1016000" y="2286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广州枢达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3302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美国海外仓专家 · 跨境物流领航者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994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41910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专注美国海外仓一件代发与清关服务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核心优势：超大规模仓储空间，行业领先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524000" y="17526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规模宏大：美西领先的自营海外仓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524000" y="21336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位于加州Ontario，拥有超过20,000平方米自营空间，是美西地区规模领先的海外仓之一，具备强大的货物吞吐能力。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9845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29591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现代化设施：高效自动化作业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524000" y="33401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配备高位货架、电动叉车及自动分拣流水线，确保货物存储和处理的高效流转，大幅提升物流效率。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191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24000" y="41656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灵活存储方案：满足多样化需求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524000" y="45466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提供长期仓储、短期租赁及保税仓储等多种灵活方案，灵活适配不同客户的业务发展节奏。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5397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524000" y="53721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智能安防系统：全方位安全保障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524000" y="57531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部署24小时智能监控、烟感报警及自动消防系统，全天候守护客户货物安全。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 t="4587" b="4587"/>
          <a:stretch>
            <a:fillRect/>
          </a:stretch>
        </p:blipFill>
        <p:spPr>
          <a:xfrm>
            <a:off x="6604000" y="1778000"/>
            <a:ext cx="4572000" cy="4318000"/>
          </a:xfrm>
          <a:prstGeom prst="roundRect">
            <a:avLst>
              <a:gd name="adj" fmla="val 2941"/>
            </a:avLst>
          </a:prstGeom>
          <a:noFill/>
          <a:ln w="12700" cap="flat" cmpd="sng">
            <a:solidFill>
              <a:srgbClr val="FFD70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核心优势：专业华人管理团队，高效沟通与服务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524000" y="17526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资深华人管理团队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524000" y="21336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由深耕美国物流行业多年的华人精英团队管理，深刻理解中美两国的商业文化和物流规则。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9845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29591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高效无障碍沟通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524000" y="33401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提供7x24小时中文客服支持，能够快速响应客户需求，解决各种突发问题，沟通零障碍。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191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24000" y="41656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精细化运营经验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524000" y="45466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团队拥有丰富的海外仓精细化运营管理经验，从入库、存储到出库、配送，每一个环节都精益求精。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397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524000" y="53721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客户至上服务理念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524000" y="57531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始终将客户需求放在首位，提供定制化的物流解决方案和贴心的一对一专属服务。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l="20220" r="20220"/>
          <a:stretch>
            <a:fillRect/>
          </a:stretch>
        </p:blipFill>
        <p:spPr>
          <a:xfrm>
            <a:off x="6604000" y="1778000"/>
            <a:ext cx="4572000" cy="4318000"/>
          </a:xfrm>
          <a:prstGeom prst="roundRect">
            <a:avLst>
              <a:gd name="adj" fmla="val 4411"/>
            </a:avLst>
          </a:prstGeom>
          <a:noFill/>
          <a:ln w="12700" cap="flat" cmpd="sng">
            <a:solidFill>
              <a:srgbClr val="FFD700">
                <a:alpha val="50000"/>
              </a:srgbClr>
            </a:solidFill>
            <a:prstDash val="solid"/>
            <a:round/>
          </a:ln>
          <a:effectLst>
            <a:outerShdw blurRad="254000" dist="1270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1905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175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全球布局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5461032" y="4057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0" y="431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覆盖中美，辐射全球的物流网络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全球布局：中国集货与美国分拨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08000" y="1651000"/>
            <a:ext cx="3556000" cy="4572000"/>
          </a:xfrm>
          <a:prstGeom prst="roundRect">
            <a:avLst>
              <a:gd name="adj" fmla="val 3571"/>
            </a:avLst>
          </a:prstGeom>
          <a:solidFill>
            <a:srgbClr val="000000">
              <a:alpha val="60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8333" b="8333"/>
          <a:stretch>
            <a:fillRect/>
          </a:stretch>
        </p:blipFill>
        <p:spPr>
          <a:xfrm>
            <a:off x="762000" y="1905000"/>
            <a:ext cx="3048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393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海运实力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444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依托上海、义乌、泉州、广州四大核心集货仓，连接全球主要港口，确保海运链路高效稳定。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572000" y="1651000"/>
            <a:ext cx="3556000" cy="4572000"/>
          </a:xfrm>
          <a:prstGeom prst="roundRect">
            <a:avLst>
              <a:gd name="adj" fmla="val 3571"/>
            </a:avLst>
          </a:prstGeom>
          <a:solidFill>
            <a:srgbClr val="000000">
              <a:alpha val="60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1583" r="11583"/>
          <a:stretch>
            <a:fillRect/>
          </a:stretch>
        </p:blipFill>
        <p:spPr>
          <a:xfrm>
            <a:off x="4826000" y="1905000"/>
            <a:ext cx="3048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4826000" y="393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陆运网络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826000" y="444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自有物流拖车队覆盖全国主要城市，提供门到门揽收服务，实现货物无缝衔接。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636000" y="1651000"/>
            <a:ext cx="3556000" cy="4572000"/>
          </a:xfrm>
          <a:prstGeom prst="roundRect">
            <a:avLst>
              <a:gd name="adj" fmla="val 3571"/>
            </a:avLst>
          </a:prstGeom>
          <a:solidFill>
            <a:srgbClr val="000000">
              <a:alpha val="60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19947" b="19947"/>
          <a:stretch>
            <a:fillRect/>
          </a:stretch>
        </p:blipFill>
        <p:spPr>
          <a:xfrm>
            <a:off x="8890000" y="1905000"/>
            <a:ext cx="3048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3" name="AutoShape 13"/>
          <p:cNvSpPr/>
          <p:nvPr/>
        </p:nvSpPr>
        <p:spPr>
          <a:xfrm>
            <a:off x="8890000" y="393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海外仓储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890000" y="444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美国加州Ontario核心海外仓，面积达20,000㎡，配备自动化分拣系统，支持全美快速分拨。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2032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302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技术驱动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42969">
            <a:off x="5588040" y="4184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0" y="4445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数字化运营与智能仓储管理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技术实力：WMS系统与自主研发平台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032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41500" y="19685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智能仓储管理系统 (WMS)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841500" y="2349500"/>
            <a:ext cx="4064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实现仓储作业全流程数字化管理，支持批量操作、库存预警与波次拣货，大幅提升效率。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2385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00" y="34925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841500" y="34290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自主研发管理平台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841500" y="3810000"/>
            <a:ext cx="4064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集成订单管理、物流追踪、数据分析及供应链金融，提供一站式数字化管理工具。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699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000" y="4953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841500" y="48895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API开放平台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841500" y="5270500"/>
            <a:ext cx="4064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无缝对接主流电商平台与ERP系统，实现数据实时同步，提升整体运营效率。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1778000"/>
            <a:ext cx="1219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302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实力规模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57290">
            <a:off x="5715053" y="41211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0" y="431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专业团队与行业领先的硬件设施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实力规模：数据见证专业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3175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032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78000" y="2006600"/>
            <a:ext cx="215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仓储面积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270000" y="24765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20,000 ㎡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508500" y="1778000"/>
            <a:ext cx="3175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32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270500" y="2006600"/>
            <a:ext cx="215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自营卡车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762500" y="24765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20+ 辆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001000" y="1778000"/>
            <a:ext cx="3175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5000" y="2032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763000" y="2006600"/>
            <a:ext cx="215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日处理订单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255000" y="24765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20,000+ 单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3937000"/>
            <a:ext cx="3175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41910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778000" y="4165600"/>
            <a:ext cx="215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妥投率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270000" y="46355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99.7%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508500" y="3937000"/>
            <a:ext cx="3175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1910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270500" y="4165600"/>
            <a:ext cx="215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专业雇员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762500" y="46355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50+ 人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001000" y="3937000"/>
            <a:ext cx="3175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5000" y="4191000"/>
            <a:ext cx="406400" cy="4064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8763000" y="4165600"/>
            <a:ext cx="215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服务客户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8255000" y="46355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1000+ 家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1778000"/>
            <a:ext cx="1219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07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302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发展愿景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42969">
            <a:off x="5588040" y="4184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0" y="4445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助力中国品牌，畅达全球市场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发展愿景：成为跨境物流领域的领航者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968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78000" y="1930400"/>
            <a:ext cx="406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我们的愿景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778000" y="22860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持续创新，不断提升服务品质，成为中国品牌拓展全球市场最值得信赖的物流合作伙伴。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2385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00" y="3429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778000" y="3390900"/>
            <a:ext cx="406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我们的使命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778000" y="37465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通过高效、可靠、智能化的跨境物流解决方案，帮助客户降低运营成本，提升核心竞争力。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699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889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78000" y="4851400"/>
            <a:ext cx="406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我们的承诺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778000" y="52070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始终以客户为中心，提供超越期待的服务，与客户携手，共创辉煌。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 l="12607" r="12607"/>
          <a:stretch>
            <a:fillRect/>
          </a:stretch>
        </p:blipFill>
        <p:spPr>
          <a:xfrm>
            <a:off x="6477000" y="1778000"/>
            <a:ext cx="4699000" cy="4191000"/>
          </a:xfrm>
          <a:prstGeom prst="roundRect">
            <a:avLst>
              <a:gd name="adj" fmla="val 3030"/>
            </a:avLst>
          </a:prstGeom>
          <a:noFill/>
          <a:ln w="12700" cap="flat" cmpd="sng">
            <a:solidFill>
              <a:srgbClr val="FFD700">
                <a:alpha val="5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CONTENTS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4953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19812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032000" y="1905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公司简介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一体化跨境物流解决方案提供商</a:t>
            </a:r>
            <a:endParaRPr lang="en-US" sz="1400" b="0" i="0" u="none" strike="noStrike">
              <a:solidFill>
                <a:srgbClr val="E0E0E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223000" y="1778000"/>
            <a:ext cx="4953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19812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239000" y="1905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核心业务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美国海外仓一件代发 &amp; 专业清关服务</a:t>
            </a:r>
            <a:endParaRPr lang="en-US" sz="1400" b="0" i="0" u="none" strike="noStrike">
              <a:solidFill>
                <a:srgbClr val="E0E0E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16000" y="2984500"/>
            <a:ext cx="4953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31877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2032000" y="31115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核心优势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标准化运营与本地化服务双重保障</a:t>
            </a:r>
            <a:endParaRPr lang="en-US" sz="1400" b="0" i="0" u="none" strike="noStrike">
              <a:solidFill>
                <a:srgbClr val="E0E0E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223000" y="2984500"/>
            <a:ext cx="4953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000" y="3187700"/>
            <a:ext cx="609600" cy="609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239000" y="31115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全球布局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覆盖中美，辐射全球的物流网络</a:t>
            </a:r>
            <a:endParaRPr lang="en-US" sz="1400" b="0" i="0" u="none" strike="noStrike">
              <a:solidFill>
                <a:srgbClr val="E0E0E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016000" y="4191000"/>
            <a:ext cx="4953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0000" y="4394200"/>
            <a:ext cx="609600" cy="609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2032000" y="4318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技术驱动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数字化运营与智能仓储管理</a:t>
            </a:r>
            <a:endParaRPr lang="en-US" sz="1400" b="0" i="0" u="none" strike="noStrike">
              <a:solidFill>
                <a:srgbClr val="E0E0E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223000" y="4191000"/>
            <a:ext cx="4953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77000" y="4394200"/>
            <a:ext cx="609600" cy="6096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239000" y="4318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实力规模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专业团队与行业领先的硬件设施</a:t>
            </a:r>
            <a:endParaRPr lang="en-US" sz="1400" b="0" i="0" u="none" strike="noStrike">
              <a:solidFill>
                <a:srgbClr val="E0E0E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16000" y="5397500"/>
            <a:ext cx="10160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70000" y="5600700"/>
            <a:ext cx="609600" cy="609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2032000" y="5524500"/>
            <a:ext cx="889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发展愿景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助力中国品牌，畅达全球市场</a:t>
            </a:r>
            <a:endParaRPr lang="en-US" sz="1400" b="0" i="0" u="none" strike="noStrike">
              <a:solidFill>
                <a:srgbClr val="E0E0E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3302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期待与您携手，共创辉煌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5461032" y="3994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2032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175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公司简介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42969">
            <a:off x="5588040" y="4057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0" y="431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一体化跨境物流解决方案提供商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关于我们：深耕美国市场的跨境物流专家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5"/>
            </p:custDataLst>
          </p:nvPr>
        </p:nvSpPr>
        <p:spPr>
          <a:xfrm>
            <a:off x="1574800" y="17526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公司定位</a:t>
            </a:r>
            <a:endParaRPr lang="en-US" sz="1100"/>
          </a:p>
        </p:txBody>
      </p:sp>
      <p:sp>
        <p:nvSpPr>
          <p:cNvPr id="5" name="AutoShape 5"/>
          <p:cNvSpPr/>
          <p:nvPr>
            <p:custDataLst>
              <p:tags r:id="rId6"/>
            </p:custDataLst>
          </p:nvPr>
        </p:nvSpPr>
        <p:spPr>
          <a:xfrm>
            <a:off x="1016000" y="2159000"/>
            <a:ext cx="51308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广州枢达是专注于美国市场的核心战略实体，提供一体化跨境物流解决方案。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3175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>
            <p:custDataLst>
              <p:tags r:id="rId10"/>
            </p:custDataLst>
          </p:nvPr>
        </p:nvSpPr>
        <p:spPr>
          <a:xfrm>
            <a:off x="1574800" y="31496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发展历程</a:t>
            </a:r>
            <a:endParaRPr lang="en-US" sz="1100"/>
          </a:p>
        </p:txBody>
      </p:sp>
      <p:sp>
        <p:nvSpPr>
          <p:cNvPr id="8" name="AutoShape 8"/>
          <p:cNvSpPr/>
          <p:nvPr>
            <p:custDataLst>
              <p:tags r:id="rId11"/>
            </p:custDataLst>
          </p:nvPr>
        </p:nvSpPr>
        <p:spPr>
          <a:xfrm>
            <a:off x="1016000" y="3556000"/>
            <a:ext cx="51308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专注于美国海外仓运营与清关服务，凭借专业的华人管理团队和标准化操作流程，迅速成长为行业佼佼者。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6000" y="4572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>
            <p:custDataLst>
              <p:tags r:id="rId15"/>
            </p:custDataLst>
          </p:nvPr>
        </p:nvSpPr>
        <p:spPr>
          <a:xfrm>
            <a:off x="1574800" y="45466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核心理念</a:t>
            </a:r>
            <a:endParaRPr lang="en-US" sz="1100"/>
          </a:p>
        </p:txBody>
      </p:sp>
      <p:sp>
        <p:nvSpPr>
          <p:cNvPr id="11" name="AutoShape 11"/>
          <p:cNvSpPr/>
          <p:nvPr>
            <p:custDataLst>
              <p:tags r:id="rId16"/>
            </p:custDataLst>
          </p:nvPr>
        </p:nvSpPr>
        <p:spPr>
          <a:xfrm>
            <a:off x="1016000" y="4953000"/>
            <a:ext cx="51308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致力于通过高效、可靠的物流服务，帮助中国品牌在美国市场建立竞争优势，实现业务持续增长。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7"/>
          <a:srcRect l="12536" r="12536"/>
          <a:stretch>
            <a:fillRect/>
          </a:stretch>
        </p:blipFill>
        <p:spPr>
          <a:xfrm>
            <a:off x="6604000" y="1778000"/>
            <a:ext cx="4572000" cy="4064000"/>
          </a:xfrm>
          <a:prstGeom prst="roundRect">
            <a:avLst>
              <a:gd name="adj" fmla="val 4687"/>
            </a:avLst>
          </a:prstGeom>
          <a:noFill/>
          <a:ln w="12700" cap="flat" cmpd="sng">
            <a:solidFill>
              <a:srgbClr val="FFD700">
                <a:alpha val="5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609600" y="1651000"/>
            <a:ext cx="5080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9600" y="3048000"/>
            <a:ext cx="762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核心业务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609632" y="3803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609600" y="4064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美国海外仓一件代发 &amp; 专业清关服务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核心业务一：美国海外仓一件代发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5334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1968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41500" y="19304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高效订单处理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841500" y="2286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日处理订单超20,000单，7x24小时作业，确保快速响应。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984500"/>
            <a:ext cx="5334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3175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841500" y="31369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智能化仓储管理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841500" y="3492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采用领先WMS系统，实现验收、上架、拣货全流程精准化。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191000"/>
            <a:ext cx="5334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4381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841500" y="43434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多元化增值服务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841500" y="4699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提供FBA转运、退换货处理、贴标换标及产品检测维修服务。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5397500"/>
            <a:ext cx="5334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000" y="55880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841500" y="55499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本地配送优势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841500" y="5905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与UPS、FedEx深度合作，实现全美覆盖，提供可靠最后一公里配送。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l="17567" r="17567"/>
          <a:stretch>
            <a:fillRect/>
          </a:stretch>
        </p:blipFill>
        <p:spPr>
          <a:xfrm>
            <a:off x="6604000" y="1778000"/>
            <a:ext cx="4572000" cy="4699000"/>
          </a:xfrm>
          <a:prstGeom prst="roundRect">
            <a:avLst>
              <a:gd name="adj" fmla="val 2777"/>
            </a:avLst>
          </a:prstGeom>
          <a:noFill/>
          <a:ln w="12700" cap="flat" cmpd="sng">
            <a:solidFill>
              <a:srgbClr val="FFD700">
                <a:alpha val="5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核心业务二：专业美国清关服务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5334000" cy="1079500"/>
          </a:xfrm>
          <a:prstGeom prst="roundRect">
            <a:avLst>
              <a:gd name="adj" fmla="val 18823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1968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41500" y="19050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100%通关保障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841500" y="2286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依托专业清关与律师团队，保持0扣货率优异记录。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984500"/>
            <a:ext cx="5334000" cy="1079500"/>
          </a:xfrm>
          <a:prstGeom prst="roundRect">
            <a:avLst>
              <a:gd name="adj" fmla="val 18823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3175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841500" y="31115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权威资质认证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841500" y="3492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拥有NVOCC、FMC及C-TPAT认证，亚马逊SPN官方推荐。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191000"/>
            <a:ext cx="5334000" cy="1079500"/>
          </a:xfrm>
          <a:prstGeom prst="roundRect">
            <a:avLst>
              <a:gd name="adj" fmla="val 18823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4381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841500" y="43180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专业产品预审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841500" y="4699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提供HS code归类与预审，提前规避风险，确保顺利通关。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5397500"/>
            <a:ext cx="5334000" cy="1079500"/>
          </a:xfrm>
          <a:prstGeom prst="roundRect">
            <a:avLst>
              <a:gd name="adj" fmla="val 18823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000" y="55880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841500" y="55245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合规化运营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841500" y="5905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严格遵守美国海关规定，提供合规、高效的清关解决方案。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731000" y="1778000"/>
            <a:ext cx="4445000" cy="4699000"/>
          </a:xfrm>
          <a:prstGeom prst="roundRect">
            <a:avLst>
              <a:gd name="adj" fmla="val 4571"/>
            </a:avLst>
          </a:prstGeom>
          <a:solidFill>
            <a:srgbClr val="000000">
              <a:alpha val="30000"/>
            </a:srgbClr>
          </a:solidFill>
          <a:ln w="12700" cap="flat" cmpd="sng">
            <a:solidFill>
              <a:srgbClr val="FFD700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rcRect l="3030" r="3030"/>
          <a:stretch>
            <a:fillRect/>
          </a:stretch>
        </p:blipFill>
        <p:spPr>
          <a:xfrm>
            <a:off x="6985000" y="2032000"/>
            <a:ext cx="3937000" cy="4191000"/>
          </a:xfrm>
          <a:prstGeom prst="roundRect">
            <a:avLst>
              <a:gd name="adj" fmla="val 3225"/>
            </a:avLst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1778000"/>
            <a:ext cx="1219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FFD7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429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核心优势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42969">
            <a:off x="5588040" y="4184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0" y="43815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标准化运营与本地化服务双重保障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D700"/>
                </a:solidFill>
                <a:latin typeface="Poppins"/>
                <a:ea typeface="Poppins"/>
                <a:cs typeface="Poppins"/>
                <a:sym typeface="Poppins"/>
              </a:rPr>
              <a:t>核心优势：自营模式与华人管理团队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4826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20320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27200" y="2006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全链路自营模式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0110">
            <a:off x="1270009" y="2470150"/>
            <a:ext cx="431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D7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27305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625600" y="26924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拥有20,000㎡自营海外仓，配备超过20辆自营卡车车队，基础设施完善。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3429000"/>
            <a:ext cx="254000" cy="254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625600" y="33909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从仓储到运输全程自营，确保服务品质与时效的高度可控。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000" y="4127500"/>
            <a:ext cx="254000" cy="254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625600" y="40894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实现95%以上门到门准时率，科技单妥投率高达99.7%。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096000" y="1778000"/>
            <a:ext cx="4826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FD7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0000" y="20320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807200" y="2006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资深华人管理团队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10110">
            <a:off x="6350009" y="2470150"/>
            <a:ext cx="431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D7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0000" y="2730500"/>
            <a:ext cx="254000" cy="2540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705600" y="26924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深耕美国市场多年，沟通高效，文化理解无差异，无缝对接需求。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50000" y="3429000"/>
            <a:ext cx="254000" cy="2540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705600" y="33909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提供7x24小时中文客服支持，随时响应客户需求，解决后顾之忧。</a:t>
            </a: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50000" y="4127500"/>
            <a:ext cx="254000" cy="2540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705600" y="40894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0E0E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深刻理解中美商业文化与物流规则，提供更贴心的本地化服务。</a:t>
            </a:r>
            <a:endParaRPr lang="en-US" sz="11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ags/tag10.xml><?xml version="1.0" encoding="utf-8"?>
<p:tagLst xmlns:p="http://schemas.openxmlformats.org/presentationml/2006/main">
  <p:tag name="commondata" val="eyJoZGlkIjoiZjU0NDc3YjA1YzMwNzE3ZGE4MWZhZmViY2VjZTBmYmIifQ=="/>
</p:tagLst>
</file>

<file path=ppt/tags/tag2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ags/tag3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ags/tag4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ags/tag5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ags/tag6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ags/tag7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ags/tag8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ags/tag9.xml><?xml version="1.0" encoding="utf-8"?>
<p:tagLst xmlns:p="http://schemas.openxmlformats.org/presentationml/2006/main">
  <p:tag name="KSO_WM_DIAGRAM_VIRTUALLY_FRAME" val="{&quot;height&quot;:322,&quot;left&quot;:80,&quot;top&quot;:138,&quot;width&quot;:404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WPS 演示</Application>
  <PresentationFormat/>
  <Paragraphs>247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Arial</vt:lpstr>
      <vt:lpstr>Noto Sans SC</vt:lpstr>
      <vt:lpstr>Poppins</vt:lpstr>
      <vt:lpstr>AlienCaret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Aria</cp:lastModifiedBy>
  <cp:revision>2</cp:revision>
  <dcterms:created xsi:type="dcterms:W3CDTF">2026-03-12T07:40:00Z</dcterms:created>
  <dcterms:modified xsi:type="dcterms:W3CDTF">2026-03-12T07:42:07Z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9FA2B3A6A22A46DEA4B2CFDC020317F6_13</vt:lpwstr>
  </property>
  <property fmtid="{D5CDD505-2E9C-101B-9397-08002B2CF9AE}" pid="3" name="KSOProductBuildVer">
    <vt:lpwstr>2052-12.1.0.18276</vt:lpwstr>
  </property>
</Properties>
</file>